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56" r:id="rId4"/>
    <p:sldId id="273" r:id="rId6"/>
    <p:sldId id="329" r:id="rId7"/>
    <p:sldId id="283" r:id="rId8"/>
    <p:sldId id="280" r:id="rId9"/>
    <p:sldId id="307" r:id="rId10"/>
    <p:sldId id="357" r:id="rId11"/>
    <p:sldId id="330" r:id="rId12"/>
    <p:sldId id="331" r:id="rId13"/>
    <p:sldId id="361" r:id="rId14"/>
    <p:sldId id="332" r:id="rId15"/>
    <p:sldId id="333" r:id="rId16"/>
    <p:sldId id="359" r:id="rId17"/>
    <p:sldId id="362" r:id="rId18"/>
    <p:sldId id="342" r:id="rId19"/>
    <p:sldId id="363" r:id="rId20"/>
    <p:sldId id="360" r:id="rId21"/>
    <p:sldId id="335" r:id="rId22"/>
    <p:sldId id="336" r:id="rId23"/>
    <p:sldId id="338" r:id="rId24"/>
    <p:sldId id="339" r:id="rId25"/>
    <p:sldId id="341" r:id="rId26"/>
    <p:sldId id="340" r:id="rId27"/>
    <p:sldId id="352" r:id="rId28"/>
    <p:sldId id="365" r:id="rId29"/>
    <p:sldId id="366" r:id="rId30"/>
    <p:sldId id="34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9900"/>
    <a:srgbClr val="C8F4CD"/>
    <a:srgbClr val="FFE38B"/>
    <a:srgbClr val="9EECE3"/>
    <a:srgbClr val="FF3399"/>
    <a:srgbClr val="FFCC66"/>
    <a:srgbClr val="7AE6E1"/>
    <a:srgbClr val="9FEB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5" autoAdjust="0"/>
    <p:restoredTop sz="76985" autoAdjust="0"/>
  </p:normalViewPr>
  <p:slideViewPr>
    <p:cSldViewPr snapToGrid="0" showGuides="1">
      <p:cViewPr varScale="1">
        <p:scale>
          <a:sx n="75" d="100"/>
          <a:sy n="75" d="100"/>
        </p:scale>
        <p:origin x="-1376" y="-120"/>
      </p:cViewPr>
      <p:guideLst>
        <p:guide orient="horz" pos="2092"/>
        <p:guide pos="279"/>
        <p:guide pos="3817"/>
        <p:guide pos="735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任务完成情况</c:v>
                </c:pt>
              </c:strCache>
            </c:strRef>
          </c:tx>
          <c:explosion val="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工作表1!$A$2:$A$5</c:f>
              <c:strCache>
                <c:ptCount val="3"/>
                <c:pt idx="0">
                  <c:v>完成</c:v>
                </c:pt>
                <c:pt idx="1">
                  <c:v>进行中</c:v>
                </c:pt>
                <c:pt idx="2">
                  <c:v>未开始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42</c:v>
                </c:pt>
                <c:pt idx="1">
                  <c:v>13</c:v>
                </c:pt>
                <c:pt idx="2">
                  <c:v>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DC765-6B58-4525-9BE1-2BF2621E19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基于大商户一户一报</a:t>
            </a:r>
            <a:r>
              <a:rPr lang="zh-CN" altLang="en-US" dirty="0"/>
              <a:t>，进行额度和成本对银行申请特殊的处理的平台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防泄露、防篡改、防抵赖、防中间人攻击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RSA</a:t>
            </a:r>
            <a:r>
              <a:rPr lang="zh-CN" altLang="en-US" dirty="0" smtClean="0"/>
              <a:t>签名、加密、非对称签名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有敏感信息的时候才需要加密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拓展支付场景，提升资金处理能力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强调企付通、来客、投资通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dirty="0" smtClean="0"/>
              <a:t>依托</a:t>
            </a:r>
            <a:r>
              <a:rPr lang="zh-CN" altLang="en-US" dirty="0" smtClean="0"/>
              <a:t>公司现有的平台</a:t>
            </a:r>
            <a:r>
              <a:rPr lang="en-US" altLang="en-US" dirty="0" smtClean="0"/>
              <a:t>资源构建业务应用</a:t>
            </a:r>
            <a:endParaRPr lang="zh-CN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做好职责内的事儿，用好集团</a:t>
            </a:r>
            <a:r>
              <a:rPr lang="zh-CN" altLang="en-US" dirty="0" smtClean="0"/>
              <a:t>和基础运营</a:t>
            </a:r>
            <a:r>
              <a:rPr lang="en-US" altLang="en-US" dirty="0" smtClean="0"/>
              <a:t>的技术资源</a:t>
            </a: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dirty="0" smtClean="0"/>
              <a:t>依托</a:t>
            </a:r>
            <a:r>
              <a:rPr lang="zh-CN" altLang="en-US" dirty="0" smtClean="0"/>
              <a:t>公司现有的平台</a:t>
            </a:r>
            <a:r>
              <a:rPr lang="en-US" altLang="en-US" dirty="0" smtClean="0"/>
              <a:t>资源构建业务应用</a:t>
            </a:r>
            <a:endParaRPr lang="zh-CN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做好职责内的事儿，用好集团</a:t>
            </a:r>
            <a:r>
              <a:rPr lang="zh-CN" altLang="en-US" dirty="0" smtClean="0"/>
              <a:t>和基础运营</a:t>
            </a:r>
            <a:r>
              <a:rPr lang="en-US" altLang="en-US" dirty="0" smtClean="0"/>
              <a:t>的技术资源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zh-CN" altLang="en-US" dirty="0" smtClean="0"/>
              <a:t>站在巨人的肩膀上比巨人还高</a:t>
            </a: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基于前面的产品战略做的应用架构规划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BCB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资金流、信息流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BCB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资金流、信息流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632-931D-4D06-81EB-F8CE7CAB6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EA4-EE07-495F-B8FA-085CA39A0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81D2A-C0C6-4877-A61F-786080FC01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524000" y="1727201"/>
            <a:ext cx="9144000" cy="1681163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产品中心应用架构规划与落地</a:t>
            </a:r>
            <a:endParaRPr lang="zh-CN" altLang="en-US" sz="4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1524000" y="4048283"/>
            <a:ext cx="9144000" cy="1655762"/>
          </a:xfrm>
        </p:spPr>
        <p:txBody>
          <a:bodyPr/>
          <a:lstStyle/>
          <a:p>
            <a:r>
              <a:rPr lang="en-US" altLang="en-US" dirty="0" smtClean="0">
                <a:solidFill>
                  <a:schemeClr val="bg1"/>
                </a:solidFill>
              </a:rPr>
              <a:t>架构组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2017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大算平台</a:t>
            </a:r>
            <a:r>
              <a:rPr lang="en-US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分层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 descr="第三方支付系统应用架构层次图.jp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9732"/>
            <a:ext cx="12192000" cy="57247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大算平台收单场景应用架构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 descr="第三方支付系统收单场景应用架构图.jp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8" y="669200"/>
            <a:ext cx="9954557" cy="605253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大算平台退款场景的应用架构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第三方支付系统退款场景应用架构图.jp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4" y="647821"/>
            <a:ext cx="10303436" cy="6112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大算平台统一收银台的应用架构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应用架构-关系图-统一收银台4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090" y="409250"/>
            <a:ext cx="6733418" cy="65110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012991" y="2626302"/>
            <a:ext cx="1121078" cy="5106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89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89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89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chemeClr val="bg1"/>
                </a:solidFill>
              </a:rPr>
              <a:t>Web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191143" y="2624018"/>
            <a:ext cx="1121078" cy="5106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89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89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89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chemeClr val="bg1"/>
                </a:solidFill>
              </a:rPr>
              <a:t>H5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377436" y="2629873"/>
            <a:ext cx="1121078" cy="5106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89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89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89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chemeClr val="bg1"/>
                </a:solidFill>
              </a:rPr>
              <a:t>SDK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563729" y="2619448"/>
            <a:ext cx="1121078" cy="5106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89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89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89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</a:rPr>
              <a:t>公众号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766304" y="2625305"/>
            <a:ext cx="1121078" cy="5106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89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89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89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</a:rPr>
              <a:t>硬件收银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986292" y="3380941"/>
            <a:ext cx="5926478" cy="5106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89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89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89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0000"/>
                </a:solidFill>
              </a:rPr>
              <a:t>统一收银台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94432" y="4122130"/>
            <a:ext cx="1121078" cy="5106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89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89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89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</a:rPr>
              <a:t>一键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205147" y="4133597"/>
            <a:ext cx="1121078" cy="5106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89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89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89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</a:rPr>
              <a:t>扫码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415863" y="4141985"/>
            <a:ext cx="1121078" cy="5106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89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89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89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</a:rPr>
              <a:t>网银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594015" y="4139701"/>
            <a:ext cx="1121078" cy="5106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89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89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89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</a:rPr>
              <a:t>应用内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790726" y="4139702"/>
            <a:ext cx="1121078" cy="51061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89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89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89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</a:rPr>
              <a:t>分期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燕尾形箭头 9"/>
          <p:cNvSpPr/>
          <p:nvPr/>
        </p:nvSpPr>
        <p:spPr>
          <a:xfrm>
            <a:off x="2096511" y="2614602"/>
            <a:ext cx="1564154" cy="55493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受理</a:t>
            </a:r>
            <a:endParaRPr kumimoji="1" lang="zh-CN" altLang="en-US" dirty="0"/>
          </a:p>
        </p:txBody>
      </p:sp>
      <p:sp>
        <p:nvSpPr>
          <p:cNvPr id="22" name="燕尾形箭头 21"/>
          <p:cNvSpPr/>
          <p:nvPr/>
        </p:nvSpPr>
        <p:spPr>
          <a:xfrm>
            <a:off x="2120843" y="4122331"/>
            <a:ext cx="1564154" cy="55493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支付工具</a:t>
            </a:r>
            <a:endParaRPr kumimoji="1" lang="zh-CN" altLang="en-US" dirty="0"/>
          </a:p>
        </p:txBody>
      </p:sp>
      <p:sp>
        <p:nvSpPr>
          <p:cNvPr id="23" name="燕尾形箭头 22"/>
          <p:cNvSpPr/>
          <p:nvPr/>
        </p:nvSpPr>
        <p:spPr>
          <a:xfrm>
            <a:off x="2113152" y="3367622"/>
            <a:ext cx="1564154" cy="55493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平台</a:t>
            </a:r>
            <a:endParaRPr kumimoji="1"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0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大算平台统一对账平台的应用架构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第三方支付系统统一商户对账架构图.jp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652"/>
            <a:ext cx="12192000" cy="613414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大算平台资金处理的应用架构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第三方支付系统资金处理架构图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6" y="816190"/>
            <a:ext cx="11402568" cy="58521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支付资</a:t>
            </a:r>
            <a:r>
              <a:rPr lang="zh-CN" altLang="en-US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金清算平台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应用架构-关系图-支付资金清算平台3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7" y="87164"/>
            <a:ext cx="10458289" cy="698712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大算平台资金保障的应用架构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资金底线防火墙架构.jpe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3" y="782040"/>
            <a:ext cx="9397999" cy="57954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大算平台安全应用架构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第三方支付系统安全通信架构.jp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2" y="670362"/>
            <a:ext cx="10088714" cy="60846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en-US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来客应用</a:t>
            </a:r>
            <a:r>
              <a:rPr lang="en-US" altLang="en-US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 descr="产品架构-产品结构图-来客3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620"/>
            <a:ext cx="12192000" cy="529401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entagon 11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51" y="4318294"/>
            <a:ext cx="5446183" cy="59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entagon 11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85" y="4330994"/>
            <a:ext cx="4153977" cy="592138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Pentagon 12"/>
          <p:cNvSpPr>
            <a:spLocks noChangeArrowheads="1"/>
          </p:cNvSpPr>
          <p:nvPr/>
        </p:nvSpPr>
        <p:spPr bwMode="auto">
          <a:xfrm>
            <a:off x="1151467" y="4275433"/>
            <a:ext cx="9905999" cy="466725"/>
          </a:xfrm>
          <a:prstGeom prst="homePlate">
            <a:avLst>
              <a:gd name="adj" fmla="val 51672"/>
            </a:avLst>
          </a:prstGeom>
          <a:gradFill rotWithShape="1">
            <a:gsLst>
              <a:gs pos="0">
                <a:srgbClr val="59B0E5"/>
              </a:gs>
              <a:gs pos="100000">
                <a:srgbClr val="1F88C8"/>
              </a:gs>
            </a:gsLst>
            <a:lin ang="18900000" scaled="1"/>
          </a:gradFill>
          <a:ln>
            <a:noFill/>
          </a:ln>
        </p:spPr>
        <p:txBody>
          <a:bodyPr anchor="ctr"/>
          <a:lstStyle/>
          <a:p>
            <a:pPr algn="ctr">
              <a:buFont typeface="Calibri" panose="020F0502020204030204" charset="0"/>
              <a:buAutoNum type="arabicPeriod"/>
            </a:pPr>
            <a:endParaRPr noProof="1">
              <a:solidFill>
                <a:srgbClr val="FFFFFF"/>
              </a:solidFill>
              <a:latin typeface="Calibri" panose="020F050202020403020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077" name="Text Box 20"/>
          <p:cNvSpPr txBox="1">
            <a:spLocks noChangeArrowheads="1"/>
          </p:cNvSpPr>
          <p:nvPr/>
        </p:nvSpPr>
        <p:spPr bwMode="auto">
          <a:xfrm>
            <a:off x="2197361" y="4338568"/>
            <a:ext cx="733795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chemeClr val="bg1"/>
                </a:solidFill>
              </a:rPr>
              <a:t>2016.</a:t>
            </a:r>
            <a:r>
              <a:rPr lang="en-US" altLang="zh-CN" sz="1400" dirty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79" name="Text Box 22"/>
          <p:cNvSpPr txBox="1">
            <a:spLocks noChangeArrowheads="1"/>
          </p:cNvSpPr>
          <p:nvPr/>
        </p:nvSpPr>
        <p:spPr bwMode="auto">
          <a:xfrm>
            <a:off x="3942714" y="4346870"/>
            <a:ext cx="870200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chemeClr val="bg1"/>
                </a:solidFill>
              </a:rPr>
              <a:t>201</a:t>
            </a:r>
            <a:r>
              <a:rPr lang="en-US" altLang="zh-CN" sz="1400" dirty="0" smtClean="0">
                <a:solidFill>
                  <a:schemeClr val="bg1"/>
                </a:solidFill>
              </a:rPr>
              <a:t>6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  <a:r>
              <a:rPr lang="en-US" altLang="zh-CN" sz="1400" dirty="0">
                <a:solidFill>
                  <a:schemeClr val="bg1"/>
                </a:solidFill>
              </a:rPr>
              <a:t> 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81" name="Text Box 24"/>
          <p:cNvSpPr txBox="1">
            <a:spLocks noChangeArrowheads="1"/>
          </p:cNvSpPr>
          <p:nvPr/>
        </p:nvSpPr>
        <p:spPr bwMode="auto">
          <a:xfrm>
            <a:off x="8137966" y="4346869"/>
            <a:ext cx="83364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chemeClr val="bg1"/>
                </a:solidFill>
              </a:rPr>
              <a:t>20</a:t>
            </a:r>
            <a:r>
              <a:rPr lang="en-US" altLang="zh-CN" sz="1400" dirty="0" smtClean="0">
                <a:solidFill>
                  <a:schemeClr val="bg1"/>
                </a:solidFill>
              </a:rPr>
              <a:t>17.07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87" name="Line 30"/>
          <p:cNvSpPr>
            <a:spLocks noChangeShapeType="1"/>
          </p:cNvSpPr>
          <p:nvPr/>
        </p:nvSpPr>
        <p:spPr bwMode="auto">
          <a:xfrm>
            <a:off x="2579737" y="3594183"/>
            <a:ext cx="7217" cy="571936"/>
          </a:xfrm>
          <a:prstGeom prst="line">
            <a:avLst/>
          </a:prstGeom>
          <a:noFill/>
          <a:ln w="19050" cap="rnd" cmpd="sng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" name="Line 33"/>
          <p:cNvSpPr>
            <a:spLocks noChangeShapeType="1"/>
          </p:cNvSpPr>
          <p:nvPr/>
        </p:nvSpPr>
        <p:spPr bwMode="auto">
          <a:xfrm>
            <a:off x="4285239" y="2714367"/>
            <a:ext cx="4608" cy="1460052"/>
          </a:xfrm>
          <a:prstGeom prst="line">
            <a:avLst/>
          </a:prstGeom>
          <a:noFill/>
          <a:ln w="19050" cap="rnd" cmpd="sng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" name="Text Box 37"/>
          <p:cNvSpPr txBox="1">
            <a:spLocks noChangeArrowheads="1"/>
          </p:cNvSpPr>
          <p:nvPr/>
        </p:nvSpPr>
        <p:spPr bwMode="auto">
          <a:xfrm>
            <a:off x="3268962" y="2259599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应用架构规划完成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103" name="Text Box 46"/>
          <p:cNvSpPr txBox="1">
            <a:spLocks noChangeArrowheads="1"/>
          </p:cNvSpPr>
          <p:nvPr/>
        </p:nvSpPr>
        <p:spPr bwMode="auto">
          <a:xfrm>
            <a:off x="1837882" y="3153714"/>
            <a:ext cx="1685077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产品战略发布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83988" y="2304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Text Box 34"/>
          <p:cNvSpPr txBox="1">
            <a:spLocks noChangeArrowheads="1"/>
          </p:cNvSpPr>
          <p:nvPr/>
        </p:nvSpPr>
        <p:spPr bwMode="auto">
          <a:xfrm>
            <a:off x="7486165" y="3141481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纯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网银商户迁移完毕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6082292" y="4349858"/>
            <a:ext cx="82356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 smtClean="0">
                <a:solidFill>
                  <a:schemeClr val="bg1"/>
                </a:solidFill>
              </a:rPr>
              <a:t>2017.</a:t>
            </a:r>
            <a:r>
              <a:rPr lang="zh-CN" altLang="zh-CN" sz="1400" dirty="0" smtClean="0">
                <a:solidFill>
                  <a:schemeClr val="bg1"/>
                </a:solidFill>
              </a:rPr>
              <a:t>0</a:t>
            </a:r>
            <a:r>
              <a:rPr lang="en-US" altLang="zh-CN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Line 33"/>
          <p:cNvSpPr>
            <a:spLocks noChangeShapeType="1"/>
          </p:cNvSpPr>
          <p:nvPr/>
        </p:nvSpPr>
        <p:spPr bwMode="auto">
          <a:xfrm>
            <a:off x="6424817" y="2717355"/>
            <a:ext cx="4608" cy="1460052"/>
          </a:xfrm>
          <a:prstGeom prst="line">
            <a:avLst/>
          </a:prstGeom>
          <a:noFill/>
          <a:ln w="19050" cap="rnd" cmpd="sng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Text Box 37"/>
          <p:cNvSpPr txBox="1">
            <a:spLocks noChangeArrowheads="1"/>
          </p:cNvSpPr>
          <p:nvPr/>
        </p:nvSpPr>
        <p:spPr bwMode="auto">
          <a:xfrm>
            <a:off x="5557957" y="2292469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大算企付通上线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8544250" y="3641992"/>
            <a:ext cx="7217" cy="571936"/>
          </a:xfrm>
          <a:prstGeom prst="line">
            <a:avLst/>
          </a:prstGeom>
          <a:noFill/>
          <a:ln w="19050" cap="rnd" cmpd="sng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消费金融支付应用架构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635" y="634992"/>
            <a:ext cx="9669215" cy="61044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 </a:t>
            </a:r>
            <a:r>
              <a:rPr lang="en-US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POS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应用架构-关系图-POS.jp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37" y="704205"/>
            <a:ext cx="10102844" cy="599911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信息认证应用架构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信息认证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78" y="657767"/>
            <a:ext cx="6211501" cy="609072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 </a:t>
            </a:r>
            <a:r>
              <a:rPr lang="en-US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中心应用架构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应用架构-关系图-客户中心3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00" y="684964"/>
            <a:ext cx="8991568" cy="60640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用户中心应用架构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应用架构-关系图-用户中心3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4" y="654178"/>
            <a:ext cx="11143058" cy="61370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32074" y="3055035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en-US" altLang="zh-CN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en-US" altLang="en-US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应用架构的落地情况</a:t>
            </a:r>
            <a:endParaRPr lang="zh-CN" altLang="en-US" sz="36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3988" y="23048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应用架构的落地情况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1828799" y="440267"/>
          <a:ext cx="8432799" cy="5791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矩形 3"/>
          <p:cNvSpPr/>
          <p:nvPr/>
        </p:nvSpPr>
        <p:spPr>
          <a:xfrm>
            <a:off x="1269999" y="5967568"/>
            <a:ext cx="9838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梳理架构规划与落地任务总数：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63</a:t>
            </a:r>
            <a:r>
              <a:rPr lang="zh-CN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34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，进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行中：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，未开始：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3988" y="2304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反馈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12993" y="3090217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市场新机会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53376" y="1606828"/>
            <a:ext cx="6853158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产品战略和产品架构</a:t>
            </a:r>
            <a:endParaRPr lang="zh-CN" altLang="en-US" sz="40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支撑产品战略的整体架构</a:t>
            </a:r>
            <a:endParaRPr lang="zh-CN" altLang="en-US" sz="40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应用架构的规划</a:t>
            </a:r>
            <a:endParaRPr lang="zh-CN" altLang="en-US" sz="40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en-US" altLang="zh-CN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40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应用架构的落地情况</a:t>
            </a:r>
            <a:endParaRPr lang="zh-CN" altLang="en-US" sz="40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AutoNum type="ea1ChsPeriod"/>
            </a:pPr>
            <a:endParaRPr lang="en-US" altLang="en-US" sz="2400" dirty="0" smtClean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3988" y="2304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84038" y="2858858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产品战略和产品架构</a:t>
            </a:r>
            <a:endParaRPr lang="zh-CN" altLang="en-US" sz="36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3988" y="2304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产品战略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产品战略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02" y="762655"/>
            <a:ext cx="8461677" cy="5914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产品架构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第三方支付系统产品架构图.jp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0" y="1220382"/>
            <a:ext cx="11951567" cy="504222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89650" y="2929423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en-US" altLang="en-US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支撑产品战略的整体</a:t>
            </a:r>
            <a:r>
              <a:rPr lang="zh-CN" altLang="en-US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架构</a:t>
            </a:r>
            <a:endParaRPr lang="zh-CN" altLang="en-US" sz="36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83988" y="23048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应用架构在集团整体架构</a:t>
            </a:r>
            <a:r>
              <a:rPr lang="zh-CN" altLang="en-US" sz="2400" dirty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的位置</a:t>
            </a:r>
            <a:endParaRPr lang="zh-CN" altLang="en-US" sz="24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39274" y="5122170"/>
            <a:ext cx="9276131" cy="1398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b="1" dirty="0">
              <a:ln w="12700">
                <a:noFill/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399725" y="5474566"/>
            <a:ext cx="2025638" cy="67515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LV0</a:t>
            </a:r>
            <a:r>
              <a:rPr lang="en-US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基础设施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961586" y="5646847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585473" y="5646847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虚拟化(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271574" y="6083588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安全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645474" y="6079816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数据平台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263608" y="5646847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584624" y="6094137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监控与报警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31706" y="3078410"/>
            <a:ext cx="9276131" cy="18453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b="1" dirty="0">
              <a:ln w="12700">
                <a:noFill/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646631" y="4056853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SOA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服务化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957055" y="4056853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YOP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267479" y="4056853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商户通知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577902" y="4056853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统一配置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636907" y="4492357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定时服务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955144" y="4473410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DAL组件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五边形 23"/>
          <p:cNvSpPr/>
          <p:nvPr/>
        </p:nvSpPr>
        <p:spPr>
          <a:xfrm>
            <a:off x="399725" y="3704401"/>
            <a:ext cx="2025638" cy="67515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LV1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平台</a:t>
            </a:r>
            <a:r>
              <a:rPr lang="en-US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639720" y="5646847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机房与硬件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958524" y="6081650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构建与发布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273381" y="4473411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缓存服务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591619" y="4473411"/>
            <a:ext cx="2160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消息队列服务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05886" y="866000"/>
            <a:ext cx="11817434" cy="21294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0"/>
                </a:schemeClr>
              </a:gs>
            </a:gsLst>
            <a:lin ang="5400000" scaled="0"/>
            <a:tileRect/>
          </a:gradFill>
          <a:ln w="12700" cmpd="sng">
            <a:solidFill>
              <a:srgbClr val="5B9BD5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610507" y="3147690"/>
            <a:ext cx="9094763" cy="36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Platform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as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Service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(平台即服务)</a:t>
            </a:r>
            <a:endParaRPr lang="zh-CN" altLang="en-US" dirty="0">
              <a:solidFill>
                <a:schemeClr val="tx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650197" y="5214962"/>
            <a:ext cx="9084603" cy="36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Infrastructure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as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Service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(基础设施即服务)</a:t>
            </a:r>
            <a:endParaRPr lang="zh-CN" altLang="en-US" dirty="0">
              <a:solidFill>
                <a:schemeClr val="tx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20659" y="1067986"/>
            <a:ext cx="9276131" cy="1732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b="1" dirty="0">
              <a:ln w="12700">
                <a:noFill/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635583" y="2383172"/>
            <a:ext cx="1323406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清算中心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061780" y="2383172"/>
            <a:ext cx="1123967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风控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269700" y="2383172"/>
            <a:ext cx="1447696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银行子系统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806697" y="2383172"/>
            <a:ext cx="1518109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运营后台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409527" y="2383172"/>
            <a:ext cx="1351399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商户对账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9842336" y="2383172"/>
            <a:ext cx="1826265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鉴权中心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五边形 38"/>
          <p:cNvSpPr/>
          <p:nvPr/>
        </p:nvSpPr>
        <p:spPr>
          <a:xfrm>
            <a:off x="399725" y="1627142"/>
            <a:ext cx="2025638" cy="67515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LV2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2643622" y="1571472"/>
            <a:ext cx="1764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订单处理器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927024" y="1579612"/>
            <a:ext cx="1764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商户后台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468949" y="1978217"/>
            <a:ext cx="1764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来客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125191" y="1579614"/>
            <a:ext cx="1764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退款处理器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636993" y="1978217"/>
            <a:ext cx="1764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企付通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290745" y="1988377"/>
            <a:ext cx="1764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投资通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130178" y="1990276"/>
            <a:ext cx="3545921" cy="3541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其他行业线产品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315218" y="1579614"/>
            <a:ext cx="1764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支付处理器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480821" y="1571472"/>
            <a:ext cx="17640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统一收银台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2615159" y="1121010"/>
            <a:ext cx="9094763" cy="36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Software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as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Service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(软件即服务)</a:t>
            </a:r>
            <a:endParaRPr lang="zh-CN" altLang="en-US" dirty="0">
              <a:solidFill>
                <a:schemeClr val="tx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2643852" y="3616977"/>
            <a:ext cx="909675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计费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3681588" y="3616977"/>
            <a:ext cx="898229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账务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8235975" y="3620558"/>
            <a:ext cx="1463894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商户结算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4702745" y="3620560"/>
            <a:ext cx="903362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账户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9821229" y="3620559"/>
            <a:ext cx="1896982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统一订单查询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6714311" y="3624143"/>
            <a:ext cx="1397300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资金对账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708736" y="3619029"/>
            <a:ext cx="872348" cy="36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成本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1893" y="2999988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3600" dirty="0" smtClean="0">
                <a:solidFill>
                  <a:srgbClr val="008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应用架构的规划</a:t>
            </a:r>
            <a:endParaRPr lang="zh-CN" altLang="en-US" sz="3600" dirty="0">
              <a:solidFill>
                <a:srgbClr val="008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766</Words>
  <Application>WPS 演示</Application>
  <PresentationFormat>自定义</PresentationFormat>
  <Paragraphs>199</Paragraphs>
  <Slides>28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黑体</vt:lpstr>
      <vt:lpstr>Calibri</vt:lpstr>
      <vt:lpstr>MS PGothic</vt:lpstr>
      <vt:lpstr>Times New Roman</vt:lpstr>
      <vt:lpstr>微软雅黑</vt:lpstr>
      <vt:lpstr>Calibri Light</vt:lpstr>
      <vt:lpstr>Office 主题</vt:lpstr>
      <vt:lpstr>产品中心应用架构规划与落地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USER-</dc:creator>
  <cp:lastModifiedBy>nv shen</cp:lastModifiedBy>
  <cp:revision>533</cp:revision>
  <dcterms:created xsi:type="dcterms:W3CDTF">2016-06-07T03:05:00Z</dcterms:created>
  <dcterms:modified xsi:type="dcterms:W3CDTF">2017-08-01T07:49:26Z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